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976" y="-33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6B464-4C5C-4B23-8A50-CFCAB29BA6CB}" type="datetimeFigureOut">
              <a:rPr lang="es-ES" smtClean="0"/>
              <a:t>10/05/2018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666E4-14FE-4E9A-B708-E9D749D95F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349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666E4-14FE-4E9A-B708-E9D749D95F3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2181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718E-938E-4383-B224-8CBF9EB55E5F}" type="datetimeFigureOut">
              <a:rPr lang="es-ES" smtClean="0"/>
              <a:t>10/05/2018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5534-6ED9-4A90-A97D-59770E5B4C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359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718E-938E-4383-B224-8CBF9EB55E5F}" type="datetimeFigureOut">
              <a:rPr lang="es-ES" smtClean="0"/>
              <a:t>10/05/2018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5534-6ED9-4A90-A97D-59770E5B4C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049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718E-938E-4383-B224-8CBF9EB55E5F}" type="datetimeFigureOut">
              <a:rPr lang="es-ES" smtClean="0"/>
              <a:t>10/05/2018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5534-6ED9-4A90-A97D-59770E5B4C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108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718E-938E-4383-B224-8CBF9EB55E5F}" type="datetimeFigureOut">
              <a:rPr lang="es-ES" smtClean="0"/>
              <a:t>10/05/2018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5534-6ED9-4A90-A97D-59770E5B4C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8010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718E-938E-4383-B224-8CBF9EB55E5F}" type="datetimeFigureOut">
              <a:rPr lang="es-ES" smtClean="0"/>
              <a:t>10/05/2018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5534-6ED9-4A90-A97D-59770E5B4C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4711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718E-938E-4383-B224-8CBF9EB55E5F}" type="datetimeFigureOut">
              <a:rPr lang="es-ES" smtClean="0"/>
              <a:t>10/05/2018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5534-6ED9-4A90-A97D-59770E5B4C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490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718E-938E-4383-B224-8CBF9EB55E5F}" type="datetimeFigureOut">
              <a:rPr lang="es-ES" smtClean="0"/>
              <a:t>10/05/2018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5534-6ED9-4A90-A97D-59770E5B4C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415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718E-938E-4383-B224-8CBF9EB55E5F}" type="datetimeFigureOut">
              <a:rPr lang="es-ES" smtClean="0"/>
              <a:t>10/05/2018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5534-6ED9-4A90-A97D-59770E5B4C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455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718E-938E-4383-B224-8CBF9EB55E5F}" type="datetimeFigureOut">
              <a:rPr lang="es-ES" smtClean="0"/>
              <a:t>10/05/2018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5534-6ED9-4A90-A97D-59770E5B4C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266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718E-938E-4383-B224-8CBF9EB55E5F}" type="datetimeFigureOut">
              <a:rPr lang="es-ES" smtClean="0"/>
              <a:t>10/05/2018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5534-6ED9-4A90-A97D-59770E5B4C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153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718E-938E-4383-B224-8CBF9EB55E5F}" type="datetimeFigureOut">
              <a:rPr lang="es-ES" smtClean="0"/>
              <a:t>10/05/2018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5534-6ED9-4A90-A97D-59770E5B4C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698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5718E-938E-4383-B224-8CBF9EB55E5F}" type="datetimeFigureOut">
              <a:rPr lang="es-ES" smtClean="0"/>
              <a:t>10/05/2018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95534-6ED9-4A90-A97D-59770E5B4C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334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6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16 Grupo"/>
          <p:cNvGrpSpPr/>
          <p:nvPr/>
        </p:nvGrpSpPr>
        <p:grpSpPr>
          <a:xfrm>
            <a:off x="34337" y="0"/>
            <a:ext cx="6943628" cy="9722647"/>
            <a:chOff x="48072" y="0"/>
            <a:chExt cx="9721079" cy="1256465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72" y="0"/>
              <a:ext cx="4753511" cy="18949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5 Rectángulo"/>
            <p:cNvSpPr/>
            <p:nvPr/>
          </p:nvSpPr>
          <p:spPr>
            <a:xfrm>
              <a:off x="480120" y="2584376"/>
              <a:ext cx="8784976" cy="10739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AR" sz="1200" b="1" i="1" dirty="0"/>
                <a:t>El Día Internacional de la Luz  es una iniciativa global promovida por las Naciones Unidas  que pretende concientizar a todos los seres humanos  sobre el impacto y la importancia de la luz y las tecnologías de la luz  en nuestra vida, en el desarrollo de la sociedad y en el futuro de la humanidad.</a:t>
              </a:r>
              <a:endParaRPr lang="es-ES" sz="1200" i="1" dirty="0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553007" y="3880520"/>
              <a:ext cx="8712089" cy="23267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AR" sz="1300" b="1" dirty="0"/>
                <a:t>14-18 </a:t>
              </a:r>
              <a:r>
                <a:rPr lang="es-AR" sz="1300" b="1" dirty="0" err="1"/>
                <a:t>hs</a:t>
              </a:r>
              <a:r>
                <a:rPr lang="es-ES" sz="1300" dirty="0">
                  <a:solidFill>
                    <a:prstClr val="black"/>
                  </a:solidFill>
                </a:rPr>
                <a:t>  </a:t>
              </a:r>
              <a:r>
                <a:rPr lang="es-AR" sz="1200" i="1" u="sng" dirty="0"/>
                <a:t>En Presidencia UNLP:</a:t>
              </a:r>
              <a:endParaRPr lang="es-ES" sz="1200" i="1" u="sng" dirty="0"/>
            </a:p>
            <a:p>
              <a:pPr marL="213798" indent="388400"/>
              <a:r>
                <a:rPr lang="es-AR" sz="1300" b="1" i="1" dirty="0">
                  <a:solidFill>
                    <a:srgbClr val="FF0000"/>
                  </a:solidFill>
                </a:rPr>
                <a:t>- Exposición fotográfica sobre el Láser.  </a:t>
              </a:r>
              <a:endParaRPr lang="es-ES" sz="1300" b="1" dirty="0">
                <a:solidFill>
                  <a:srgbClr val="FF0000"/>
                </a:solidFill>
              </a:endParaRPr>
            </a:p>
            <a:p>
              <a:pPr marL="602198">
                <a:buFontTx/>
                <a:buChar char="-"/>
              </a:pPr>
              <a:r>
                <a:rPr lang="es-AR" sz="1300" b="1" i="1" dirty="0">
                  <a:solidFill>
                    <a:srgbClr val="FF0000"/>
                  </a:solidFill>
                </a:rPr>
                <a:t> Stands interactivos para todo público:</a:t>
              </a:r>
              <a:r>
                <a:rPr lang="es-AR" sz="1300" b="1" dirty="0">
                  <a:solidFill>
                    <a:srgbClr val="FF0000"/>
                  </a:solidFill>
                </a:rPr>
                <a:t> </a:t>
              </a:r>
            </a:p>
            <a:p>
              <a:pPr marL="667525"/>
              <a:r>
                <a:rPr lang="es-AR" sz="1200" dirty="0"/>
                <a:t> Hologramas ¿Cuadros de luz en 3D?  ¿Cómo funciona una fibra óptica? Comunicaciones Ópticas ¿Cables de luz?  Los colores de la luz ¿La luz  produce sonido?  3D, realidad virtual y realidad aumentada  ¿Qué es el </a:t>
              </a:r>
              <a:r>
                <a:rPr lang="es-AR" sz="1200" dirty="0" err="1"/>
                <a:t>Speckle</a:t>
              </a:r>
              <a:r>
                <a:rPr lang="es-AR" sz="1200" dirty="0"/>
                <a:t> y para que se puede usar? Mirando la ciudad por una cámara oscura . Ilusiones ópticas, cuando la luz confunde al cerebro .Corte y limpieza con laser Luminotecnia, las nuevas fuentes de luz .¿Cómo aprovechar la energía del sol?</a:t>
              </a:r>
              <a:endParaRPr lang="es-ES" sz="1200" dirty="0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480120" y="10001200"/>
              <a:ext cx="525658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s-ES" sz="1300" b="1" dirty="0"/>
                <a:t>   19-21 </a:t>
              </a:r>
              <a:r>
                <a:rPr lang="es-ES" sz="1300" b="1" dirty="0" err="1"/>
                <a:t>hs</a:t>
              </a:r>
              <a:r>
                <a:rPr lang="es-ES" sz="1300" b="1" dirty="0"/>
                <a:t>    </a:t>
              </a:r>
              <a:r>
                <a:rPr lang="es-ES" sz="1300" b="1" dirty="0">
                  <a:solidFill>
                    <a:srgbClr val="FF0000"/>
                  </a:solidFill>
                </a:rPr>
                <a:t>- Espectáculo de cierre con grafiti laser.</a:t>
              </a:r>
            </a:p>
            <a:p>
              <a:r>
                <a:rPr lang="es-ES" sz="1300" b="1" dirty="0">
                  <a:solidFill>
                    <a:srgbClr val="FF0000"/>
                  </a:solidFill>
                </a:rPr>
                <a:t> </a:t>
              </a:r>
            </a:p>
          </p:txBody>
        </p:sp>
        <p:sp>
          <p:nvSpPr>
            <p:cNvPr id="9" name="8 Rectángulo"/>
            <p:cNvSpPr/>
            <p:nvPr/>
          </p:nvSpPr>
          <p:spPr>
            <a:xfrm>
              <a:off x="4152528" y="3448471"/>
              <a:ext cx="1889171" cy="4772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s-AR" sz="1800" b="1" dirty="0">
                  <a:solidFill>
                    <a:prstClr val="black"/>
                  </a:solidFill>
                </a:rPr>
                <a:t>PROGRAMA</a:t>
              </a:r>
              <a:endParaRPr lang="es-ES" sz="1800" b="1" dirty="0">
                <a:solidFill>
                  <a:prstClr val="black"/>
                </a:solidFill>
              </a:endParaRPr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480120" y="6112768"/>
              <a:ext cx="6119801" cy="7540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300" b="1" dirty="0">
                  <a:solidFill>
                    <a:prstClr val="black"/>
                  </a:solidFill>
                </a:rPr>
                <a:t>14:30-16 </a:t>
              </a:r>
              <a:r>
                <a:rPr lang="es-ES" sz="1300" b="1" dirty="0" err="1">
                  <a:solidFill>
                    <a:prstClr val="black"/>
                  </a:solidFill>
                </a:rPr>
                <a:t>hs</a:t>
              </a:r>
              <a:r>
                <a:rPr lang="es-ES" sz="1300" b="1" dirty="0">
                  <a:solidFill>
                    <a:prstClr val="black"/>
                  </a:solidFill>
                </a:rPr>
                <a:t>  </a:t>
              </a:r>
              <a:r>
                <a:rPr lang="es-ES" sz="1200" i="1" u="sng" dirty="0">
                  <a:solidFill>
                    <a:prstClr val="black"/>
                  </a:solidFill>
                </a:rPr>
                <a:t>En Presidencia UNLP</a:t>
              </a:r>
              <a:r>
                <a:rPr lang="es-ES" sz="1300" i="1" u="sng" dirty="0">
                  <a:solidFill>
                    <a:prstClr val="black"/>
                  </a:solidFill>
                </a:rPr>
                <a:t>:</a:t>
              </a:r>
            </a:p>
            <a:p>
              <a:r>
                <a:rPr lang="es-ES" dirty="0" smtClean="0">
                  <a:solidFill>
                    <a:prstClr val="black"/>
                  </a:solidFill>
                </a:rPr>
                <a:t>                -</a:t>
              </a:r>
              <a:r>
                <a:rPr lang="es-ES" sz="1300" b="1" i="1" dirty="0">
                  <a:solidFill>
                    <a:srgbClr val="FF0000"/>
                  </a:solidFill>
                </a:rPr>
                <a:t>Experiencias y Actividades para los  más chicos</a:t>
              </a:r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553007" y="6832848"/>
              <a:ext cx="8856104" cy="21875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300" b="1" dirty="0"/>
                <a:t>16-19 </a:t>
              </a:r>
              <a:r>
                <a:rPr lang="es-ES" sz="1300" b="1" dirty="0" err="1"/>
                <a:t>hs</a:t>
              </a:r>
              <a:r>
                <a:rPr lang="es-ES" sz="1300" b="1" dirty="0"/>
                <a:t>  </a:t>
              </a:r>
              <a:r>
                <a:rPr lang="es-ES" sz="1200" i="1" u="sng" dirty="0"/>
                <a:t>En  Aula 3 Edificio </a:t>
              </a:r>
              <a:r>
                <a:rPr lang="es-ES" sz="1200" i="1" u="sng" dirty="0" err="1"/>
                <a:t>Karakachoff</a:t>
              </a:r>
              <a:r>
                <a:rPr lang="es-ES" sz="1200" dirty="0"/>
                <a:t> </a:t>
              </a:r>
            </a:p>
            <a:p>
              <a:pPr lvl="0"/>
              <a:r>
                <a:rPr lang="es-ES" sz="1300" dirty="0"/>
                <a:t>                     </a:t>
              </a:r>
              <a:r>
                <a:rPr lang="es-ES" sz="1300" b="1" dirty="0">
                  <a:solidFill>
                    <a:srgbClr val="FF0000"/>
                  </a:solidFill>
                </a:rPr>
                <a:t>- Conferencias de divulgación a cargo de especialistas: </a:t>
              </a:r>
            </a:p>
            <a:p>
              <a:pPr lvl="0"/>
              <a:r>
                <a:rPr lang="es-ES" sz="1300" dirty="0"/>
                <a:t>                         </a:t>
              </a:r>
              <a:r>
                <a:rPr lang="es-ES" sz="1300" i="1" dirty="0">
                  <a:solidFill>
                    <a:schemeClr val="accent3">
                      <a:lumMod val="50000"/>
                    </a:schemeClr>
                  </a:solidFill>
                </a:rPr>
                <a:t>Midiendo con Luz   </a:t>
              </a:r>
            </a:p>
            <a:p>
              <a:pPr lvl="0"/>
              <a:r>
                <a:rPr lang="es-ES" sz="1300" dirty="0"/>
                <a:t>                              Dr. Mario </a:t>
              </a:r>
              <a:r>
                <a:rPr lang="es-ES" sz="1300" dirty="0" err="1"/>
                <a:t>Garavaglia</a:t>
              </a:r>
              <a:r>
                <a:rPr lang="es-ES" sz="1300" dirty="0"/>
                <a:t>.  Profesor Emérito UNLP y </a:t>
              </a:r>
              <a:r>
                <a:rPr lang="es-ES" sz="1300" dirty="0" err="1"/>
                <a:t>CIOp</a:t>
              </a:r>
              <a:r>
                <a:rPr lang="es-ES" sz="1300" dirty="0"/>
                <a:t> (CONICET-CIC-UNLP)</a:t>
              </a:r>
            </a:p>
            <a:p>
              <a:pPr lvl="0"/>
              <a:r>
                <a:rPr lang="es-ES" sz="1300" i="1" dirty="0">
                  <a:solidFill>
                    <a:schemeClr val="accent3">
                      <a:lumMod val="50000"/>
                    </a:schemeClr>
                  </a:solidFill>
                </a:rPr>
                <a:t>                         Luz infrarroja , no se ve pero...   </a:t>
              </a:r>
            </a:p>
            <a:p>
              <a:pPr lvl="0"/>
              <a:r>
                <a:rPr lang="es-ES" sz="1300" dirty="0"/>
                <a:t>                               </a:t>
              </a:r>
              <a:r>
                <a:rPr lang="es-ES" sz="1300" dirty="0" err="1"/>
                <a:t>Dr</a:t>
              </a:r>
              <a:r>
                <a:rPr lang="es-ES" sz="1300" dirty="0"/>
                <a:t> </a:t>
              </a:r>
              <a:r>
                <a:rPr lang="es-ES" sz="1300" dirty="0" err="1"/>
                <a:t>Damian</a:t>
              </a:r>
              <a:r>
                <a:rPr lang="es-ES" sz="1300" dirty="0"/>
                <a:t> </a:t>
              </a:r>
              <a:r>
                <a:rPr lang="es-ES" sz="1300" dirty="0" err="1"/>
                <a:t>Gulich</a:t>
              </a:r>
              <a:r>
                <a:rPr lang="es-ES" sz="1300" dirty="0"/>
                <a:t>.  </a:t>
              </a:r>
              <a:r>
                <a:rPr lang="es-ES" sz="1300" dirty="0" err="1"/>
                <a:t>CIOp</a:t>
              </a:r>
              <a:r>
                <a:rPr lang="es-ES" sz="1300" dirty="0"/>
                <a:t> (CONICET-CIC-UNLP) </a:t>
              </a:r>
            </a:p>
            <a:p>
              <a:pPr lvl="0"/>
              <a:r>
                <a:rPr lang="es-ES" sz="1300" i="1" dirty="0">
                  <a:solidFill>
                    <a:schemeClr val="accent3">
                      <a:lumMod val="50000"/>
                    </a:schemeClr>
                  </a:solidFill>
                </a:rPr>
                <a:t>                         Iluminación con LEDS.. ¿El futuro ya llegó?    </a:t>
              </a:r>
            </a:p>
            <a:p>
              <a:pPr lvl="0"/>
              <a:r>
                <a:rPr lang="es-ES" sz="1300" dirty="0"/>
                <a:t>                               </a:t>
              </a:r>
              <a:r>
                <a:rPr lang="es-ES" sz="1300" dirty="0" err="1"/>
                <a:t>Ing</a:t>
              </a:r>
              <a:r>
                <a:rPr lang="es-ES" sz="1300" dirty="0"/>
                <a:t> Pablo </a:t>
              </a:r>
              <a:r>
                <a:rPr lang="es-ES" sz="1300" dirty="0" err="1"/>
                <a:t>Ixtaina</a:t>
              </a:r>
              <a:r>
                <a:rPr lang="es-ES" sz="1300" dirty="0"/>
                <a:t>. Laboratorio de Acústica y Luminotecnia  (CIC)</a:t>
              </a:r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48072" y="9065096"/>
              <a:ext cx="821148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300" dirty="0"/>
                <a:t>          </a:t>
              </a:r>
              <a:r>
                <a:rPr lang="es-ES" sz="1300" b="1" dirty="0"/>
                <a:t>17:00 </a:t>
              </a:r>
              <a:r>
                <a:rPr lang="es-ES" sz="1300" b="1" dirty="0" err="1"/>
                <a:t>hs</a:t>
              </a:r>
              <a:r>
                <a:rPr lang="es-ES" sz="1300" i="1" u="sng" dirty="0"/>
                <a:t>: En Planetario La Plata</a:t>
              </a:r>
            </a:p>
            <a:p>
              <a:pPr lvl="0"/>
              <a:r>
                <a:rPr lang="es-ES" sz="1300" b="1" dirty="0">
                  <a:solidFill>
                    <a:srgbClr val="FF0000"/>
                  </a:solidFill>
                </a:rPr>
                <a:t>                            Proyección de la película “ Dos pedacitos de vidrio”        </a:t>
              </a:r>
            </a:p>
            <a:p>
              <a:pPr lvl="0"/>
              <a:r>
                <a:rPr lang="es-ES" sz="1300" dirty="0"/>
                <a:t>                            </a:t>
              </a:r>
              <a:r>
                <a:rPr lang="es-ES" sz="1200" dirty="0"/>
                <a:t>Show </a:t>
              </a:r>
              <a:r>
                <a:rPr lang="es-ES" sz="1200" dirty="0" err="1"/>
                <a:t>fulldome</a:t>
              </a:r>
              <a:r>
                <a:rPr lang="es-ES" sz="1200" dirty="0"/>
                <a:t> dedicado al telescopio </a:t>
              </a:r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360040" y="11729392"/>
              <a:ext cx="4224536" cy="83525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1200" b="1" dirty="0"/>
                <a:t>Visita la página: http://m16dialuz.unlp.edu.ar                                                              </a:t>
              </a:r>
            </a:p>
            <a:p>
              <a:r>
                <a:rPr lang="es-ES" sz="1200" b="1" dirty="0"/>
                <a:t>Contacto: info@ciop.unlp.edu.ar</a:t>
              </a:r>
              <a:endParaRPr lang="es-ES" sz="1200" b="1" dirty="0"/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5790056" y="470425"/>
              <a:ext cx="2067720" cy="53695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" sz="2100" b="1" dirty="0"/>
                <a:t>16 de mayo</a:t>
              </a:r>
              <a:endParaRPr lang="es-ES" sz="2100" dirty="0"/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2027853" y="1288232"/>
              <a:ext cx="1548611" cy="4808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Rectángulo"/>
            <p:cNvSpPr/>
            <p:nvPr/>
          </p:nvSpPr>
          <p:spPr>
            <a:xfrm>
              <a:off x="765582" y="1406811"/>
              <a:ext cx="9003569" cy="12495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15451" marR="53212" eaLnBrk="0" hangingPunct="0">
                <a:lnSpc>
                  <a:spcPct val="69000"/>
                </a:lnSpc>
              </a:pPr>
              <a:r>
                <a:rPr lang="es-ES" sz="3000" b="1" dirty="0">
                  <a:solidFill>
                    <a:srgbClr val="007CC1"/>
                  </a:solidFill>
                  <a:ea typeface="Calibri"/>
                  <a:cs typeface="Calibri"/>
                </a:rPr>
                <a:t>        La Pl</a:t>
              </a:r>
              <a:r>
                <a:rPr lang="es-ES" sz="3000" b="1" spc="-41" dirty="0">
                  <a:solidFill>
                    <a:srgbClr val="007CC1"/>
                  </a:solidFill>
                  <a:ea typeface="Calibri"/>
                  <a:cs typeface="Calibri"/>
                </a:rPr>
                <a:t>at</a:t>
              </a:r>
              <a:r>
                <a:rPr lang="es-ES" sz="3000" b="1" dirty="0">
                  <a:solidFill>
                    <a:srgbClr val="007CC1"/>
                  </a:solidFill>
                  <a:ea typeface="Calibri"/>
                  <a:cs typeface="Calibri"/>
                </a:rPr>
                <a:t>a</a:t>
              </a:r>
              <a:r>
                <a:rPr lang="es-ES" sz="3000" b="1" spc="-4" dirty="0">
                  <a:solidFill>
                    <a:srgbClr val="007CC1"/>
                  </a:solidFill>
                  <a:ea typeface="Calibri"/>
                  <a:cs typeface="Calibri"/>
                </a:rPr>
                <a:t> </a:t>
              </a:r>
              <a:r>
                <a:rPr lang="es-ES" sz="3000" dirty="0">
                  <a:solidFill>
                    <a:srgbClr val="007CC1"/>
                  </a:solidFill>
                  <a:ea typeface="Calibri"/>
                  <a:cs typeface="Calibri"/>
                </a:rPr>
                <a:t>celeb</a:t>
              </a:r>
              <a:r>
                <a:rPr lang="es-ES" sz="3000" spc="-86" dirty="0">
                  <a:solidFill>
                    <a:srgbClr val="007CC1"/>
                  </a:solidFill>
                  <a:ea typeface="Calibri"/>
                  <a:cs typeface="Calibri"/>
                </a:rPr>
                <a:t>r</a:t>
              </a:r>
              <a:r>
                <a:rPr lang="es-ES" sz="3000" dirty="0">
                  <a:solidFill>
                    <a:srgbClr val="007CC1"/>
                  </a:solidFill>
                  <a:ea typeface="Calibri"/>
                  <a:cs typeface="Calibri"/>
                </a:rPr>
                <a:t>a el</a:t>
              </a:r>
              <a:r>
                <a:rPr lang="es-ES" sz="3000" spc="-4" dirty="0">
                  <a:solidFill>
                    <a:srgbClr val="007CC1"/>
                  </a:solidFill>
                  <a:ea typeface="Calibri"/>
                  <a:cs typeface="Calibri"/>
                </a:rPr>
                <a:t> </a:t>
              </a:r>
              <a:r>
                <a:rPr lang="es-ES" sz="3000" b="1" dirty="0">
                  <a:solidFill>
                    <a:srgbClr val="007CC1"/>
                  </a:solidFill>
                  <a:ea typeface="Calibri"/>
                  <a:cs typeface="Calibri"/>
                </a:rPr>
                <a:t>Día</a:t>
              </a:r>
              <a:r>
                <a:rPr lang="es-ES" sz="3000" b="1" spc="-4" dirty="0">
                  <a:solidFill>
                    <a:srgbClr val="007CC1"/>
                  </a:solidFill>
                  <a:ea typeface="Calibri"/>
                  <a:cs typeface="Calibri"/>
                </a:rPr>
                <a:t> </a:t>
              </a:r>
              <a:r>
                <a:rPr lang="es-ES" sz="3000" dirty="0">
                  <a:solidFill>
                    <a:srgbClr val="007CC1"/>
                  </a:solidFill>
                  <a:ea typeface="Calibri"/>
                  <a:cs typeface="Calibri"/>
                </a:rPr>
                <a:t>de </a:t>
              </a:r>
              <a:r>
                <a:rPr lang="es-ES" sz="3000" b="1" dirty="0">
                  <a:solidFill>
                    <a:srgbClr val="007CC1"/>
                  </a:solidFill>
                  <a:ea typeface="Calibri"/>
                  <a:cs typeface="Calibri"/>
                </a:rPr>
                <a:t>la Luz</a:t>
              </a:r>
              <a:r>
                <a:rPr lang="es-ES" sz="3000" dirty="0">
                  <a:ea typeface="Calibri"/>
                  <a:cs typeface="Times New Roman"/>
                </a:rPr>
                <a:t>      </a:t>
              </a:r>
            </a:p>
            <a:p>
              <a:pPr marL="115451" marR="53212" eaLnBrk="0" hangingPunct="0">
                <a:lnSpc>
                  <a:spcPct val="69000"/>
                </a:lnSpc>
              </a:pPr>
              <a:endParaRPr lang="es-ES" sz="1500" dirty="0">
                <a:solidFill>
                  <a:srgbClr val="605B5B"/>
                </a:solidFill>
                <a:ea typeface="Calibri"/>
                <a:cs typeface="Calibri"/>
              </a:endParaRPr>
            </a:p>
            <a:p>
              <a:pPr marL="115451" marR="53212" eaLnBrk="0" hangingPunct="0">
                <a:lnSpc>
                  <a:spcPct val="69000"/>
                </a:lnSpc>
              </a:pPr>
              <a:r>
                <a:rPr lang="es-ES" sz="1500" dirty="0">
                  <a:solidFill>
                    <a:srgbClr val="605B5B"/>
                  </a:solidFill>
                  <a:ea typeface="Calibri"/>
                  <a:cs typeface="Calibri"/>
                </a:rPr>
                <a:t>En el </a:t>
              </a:r>
              <a:r>
                <a:rPr lang="es-ES" sz="1500" spc="-19" dirty="0">
                  <a:solidFill>
                    <a:srgbClr val="605B5B"/>
                  </a:solidFill>
                  <a:ea typeface="Calibri"/>
                  <a:cs typeface="Calibri"/>
                </a:rPr>
                <a:t>E</a:t>
              </a:r>
              <a:r>
                <a:rPr lang="es-ES" sz="1500" dirty="0">
                  <a:solidFill>
                    <a:srgbClr val="605B5B"/>
                  </a:solidFill>
                  <a:ea typeface="Calibri"/>
                  <a:cs typeface="Calibri"/>
                </a:rPr>
                <a:t>dificio de P</a:t>
              </a:r>
              <a:r>
                <a:rPr lang="es-ES" sz="1500" spc="-19" dirty="0">
                  <a:solidFill>
                    <a:srgbClr val="605B5B"/>
                  </a:solidFill>
                  <a:ea typeface="Calibri"/>
                  <a:cs typeface="Calibri"/>
                </a:rPr>
                <a:t>r</a:t>
              </a:r>
              <a:r>
                <a:rPr lang="es-ES" sz="1500" dirty="0">
                  <a:solidFill>
                    <a:srgbClr val="605B5B"/>
                  </a:solidFill>
                  <a:ea typeface="Calibri"/>
                  <a:cs typeface="Calibri"/>
                </a:rPr>
                <a:t>esidencia de la UNLP (7 776) y en el Plan</a:t>
              </a:r>
              <a:r>
                <a:rPr lang="es-ES" sz="1500" spc="-11" dirty="0">
                  <a:solidFill>
                    <a:srgbClr val="605B5B"/>
                  </a:solidFill>
                  <a:ea typeface="Calibri"/>
                  <a:cs typeface="Calibri"/>
                </a:rPr>
                <a:t>e</a:t>
              </a:r>
              <a:r>
                <a:rPr lang="es-ES" sz="1500" spc="-15" dirty="0">
                  <a:solidFill>
                    <a:srgbClr val="605B5B"/>
                  </a:solidFill>
                  <a:ea typeface="Calibri"/>
                  <a:cs typeface="Calibri"/>
                </a:rPr>
                <a:t>t</a:t>
              </a:r>
              <a:r>
                <a:rPr lang="es-ES" sz="1500" dirty="0">
                  <a:solidFill>
                    <a:srgbClr val="605B5B"/>
                  </a:solidFill>
                  <a:ea typeface="Calibri"/>
                  <a:cs typeface="Calibri"/>
                </a:rPr>
                <a:t>ario de La Pl</a:t>
              </a:r>
              <a:r>
                <a:rPr lang="es-ES" sz="1500" spc="-15" dirty="0">
                  <a:solidFill>
                    <a:srgbClr val="605B5B"/>
                  </a:solidFill>
                  <a:ea typeface="Calibri"/>
                  <a:cs typeface="Calibri"/>
                </a:rPr>
                <a:t>ata</a:t>
              </a:r>
              <a:endParaRPr lang="es-ES" sz="1500" dirty="0">
                <a:solidFill>
                  <a:srgbClr val="605B5B"/>
                </a:solidFill>
                <a:ea typeface="Calibri"/>
                <a:cs typeface="Calibri"/>
              </a:endParaRPr>
            </a:p>
            <a:p>
              <a:pPr marL="35633" eaLnBrk="0" hangingPunct="0"/>
              <a:r>
                <a:rPr lang="es-ES" sz="1500" b="1" dirty="0">
                  <a:solidFill>
                    <a:srgbClr val="605B5B"/>
                  </a:solidFill>
                  <a:ea typeface="Calibri"/>
                  <a:cs typeface="Calibri"/>
                </a:rPr>
                <a:t>                                                        </a:t>
              </a:r>
              <a:endParaRPr lang="es-ES" sz="1500" dirty="0">
                <a:ea typeface="Calibri"/>
                <a:cs typeface="Times New Roman"/>
              </a:endParaRPr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5623" y="10652356"/>
              <a:ext cx="4369473" cy="707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379" y="10704462"/>
              <a:ext cx="1905844" cy="9529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4257" y="10703049"/>
              <a:ext cx="954335" cy="9543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3162" y="10779684"/>
              <a:ext cx="1190500" cy="805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730" y="11603242"/>
              <a:ext cx="1312319" cy="662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10684" y="11171020"/>
              <a:ext cx="982060" cy="133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049" y="11532335"/>
              <a:ext cx="2417504" cy="636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21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339</Words>
  <Application>Microsoft Office PowerPoint</Application>
  <PresentationFormat>A4 (210 x 297 mm)</PresentationFormat>
  <Paragraphs>29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</cp:revision>
  <cp:lastPrinted>2018-05-10T19:11:06Z</cp:lastPrinted>
  <dcterms:created xsi:type="dcterms:W3CDTF">2018-05-10T18:19:08Z</dcterms:created>
  <dcterms:modified xsi:type="dcterms:W3CDTF">2018-05-10T19:12:56Z</dcterms:modified>
</cp:coreProperties>
</file>